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9" r:id="rId5"/>
    <p:sldId id="260" r:id="rId6"/>
    <p:sldId id="271" r:id="rId7"/>
    <p:sldId id="270" r:id="rId8"/>
    <p:sldId id="272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5" d="100"/>
          <a:sy n="65" d="100"/>
        </p:scale>
        <p:origin x="-936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22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0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3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2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6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6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69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3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76EC3-F855-4C1C-8B0F-C2F5CBECED54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D3BE-AE2B-49B0-B405-BEE7DD25E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3: Cấu trúc chương trình Python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1876" y="941891"/>
            <a:ext cx="6799385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Chương 2. CHƯƠNG TRÌNH ĐƠN GIẢN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§3. CẤU TRÚC CHƯƠNG TRÌNH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5387" y="2297724"/>
            <a:ext cx="812409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Cấu trúc chung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		</a:t>
            </a:r>
            <a:r>
              <a:rPr lang="en-US" sz="2400" b="1" dirty="0" smtClean="0">
                <a:solidFill>
                  <a:srgbClr val="FF0000"/>
                </a:solidFill>
              </a:rPr>
              <a:t>[&lt;Phần khai báo&gt;]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      &lt;Phần thân&gt;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4030" y="4290643"/>
            <a:ext cx="78779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+ </a:t>
            </a:r>
            <a:r>
              <a:rPr lang="en-US" sz="2200" b="1" dirty="0" smtClean="0"/>
              <a:t>&lt;Phần khai báo&gt; </a:t>
            </a:r>
            <a:r>
              <a:rPr lang="en-US" sz="2200" dirty="0" smtClean="0"/>
              <a:t>có thể có hoặc không.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+ </a:t>
            </a:r>
            <a:r>
              <a:rPr lang="en-US" sz="2200" b="1" dirty="0" smtClean="0"/>
              <a:t>&lt;Phần thân&gt;</a:t>
            </a:r>
            <a:r>
              <a:rPr lang="en-US" sz="2200" dirty="0" smtClean="0"/>
              <a:t> là nơi viết các câu lệnh của chương trình.</a:t>
            </a:r>
            <a:endParaRPr lang="en-US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9923126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Cấu trúc chung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6733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50657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3: Cấu trúc chương trình Python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9923126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Cấu trúc chung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861" y="1070170"/>
            <a:ext cx="45367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2. Các thành phần của chương trình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355" y="1876618"/>
            <a:ext cx="8725796" cy="25299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200" dirty="0" smtClean="0"/>
              <a:t>Có thể có các loại khai báo như: khai báo thư viện, khai báo hằng, khai báo biến, khai báo hàm. Tuy nhiên tùy từng chương trình mà </a:t>
            </a:r>
            <a:r>
              <a:rPr lang="en-US" sz="2200" dirty="0" smtClean="0">
                <a:solidFill>
                  <a:srgbClr val="FF0000"/>
                </a:solidFill>
              </a:rPr>
              <a:t>có thể có hoặc không.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200" dirty="0" smtClean="0"/>
              <a:t>Trong Python, ta có thể khai báo các đối tượng ở phần khai báo hoặc khi nào dùng đến đối tượng thì ta mới khai báo. </a:t>
            </a:r>
            <a:endParaRPr lang="en-US" sz="2200" i="1" dirty="0" smtClean="0"/>
          </a:p>
          <a:p>
            <a:pPr algn="ctr">
              <a:lnSpc>
                <a:spcPct val="120000"/>
              </a:lnSpc>
            </a:pPr>
            <a:r>
              <a:rPr lang="en-US" sz="2200" i="1" dirty="0" smtClean="0"/>
              <a:t>(</a:t>
            </a:r>
            <a:r>
              <a:rPr lang="en-US" sz="2200" i="1" dirty="0" smtClean="0">
                <a:solidFill>
                  <a:srgbClr val="FF0000"/>
                </a:solidFill>
              </a:rPr>
              <a:t>Khai báo tập trung sẽ giúp ta quản lý các đối tượng tốt hơn</a:t>
            </a:r>
            <a:r>
              <a:rPr lang="en-US" sz="2200" i="1" dirty="0" smtClean="0"/>
              <a:t>)</a:t>
            </a:r>
            <a:endParaRPr lang="en-US" sz="22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879231" y="1449091"/>
            <a:ext cx="2190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a. Phần khai báo</a:t>
            </a:r>
            <a:endParaRPr lang="en-US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43607" y="4375412"/>
            <a:ext cx="10730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Ví dụ: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455821" y="4756467"/>
            <a:ext cx="732476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import math     </a:t>
            </a:r>
            <a:r>
              <a:rPr lang="en-US" sz="2200" dirty="0" smtClean="0"/>
              <a:t># khai báo dùng thư viện các hàm toán học</a:t>
            </a:r>
          </a:p>
          <a:p>
            <a:r>
              <a:rPr lang="en-US" sz="2200" dirty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a=10</a:t>
            </a:r>
            <a:r>
              <a:rPr lang="en-US" sz="2200" dirty="0" smtClean="0"/>
              <a:t>                  # khai báo biến</a:t>
            </a:r>
          </a:p>
          <a:p>
            <a:r>
              <a:rPr lang="en-US" sz="2200" dirty="0"/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TONG=100</a:t>
            </a:r>
            <a:r>
              <a:rPr lang="en-US" sz="2200" dirty="0" smtClean="0"/>
              <a:t>       # khai báo hằng</a:t>
            </a:r>
            <a:endParaRPr lang="en-US" sz="2200" dirty="0"/>
          </a:p>
        </p:txBody>
      </p:sp>
      <p:sp>
        <p:nvSpPr>
          <p:cNvPr id="31" name="TextBox 30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920654" y="2096274"/>
            <a:ext cx="2271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 Các thành phần     của chương trình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30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30" grpId="0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25204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3: Cấu trúc chương trình Python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9923126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Cấu trúc chung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861" y="1081893"/>
            <a:ext cx="45367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2. Các thành phần của chương trình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4062" y="1566321"/>
            <a:ext cx="396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b. Phần thân chương trình</a:t>
            </a:r>
            <a:endParaRPr lang="en-US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12985" y="2063262"/>
            <a:ext cx="73269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Thân chương trình là nơi chứa các câu lệnh của chương trình.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24001" y="2606851"/>
            <a:ext cx="6635260" cy="24622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200" dirty="0" smtClean="0"/>
              <a:t>import </a:t>
            </a:r>
            <a:r>
              <a:rPr lang="vi-VN" sz="2200" dirty="0"/>
              <a:t>math</a:t>
            </a:r>
          </a:p>
          <a:p>
            <a:r>
              <a:rPr lang="vi-VN" sz="2200" dirty="0"/>
              <a:t>a=5</a:t>
            </a:r>
          </a:p>
          <a:p>
            <a:r>
              <a:rPr lang="vi-VN" sz="2200" dirty="0"/>
              <a:t>b=9</a:t>
            </a:r>
          </a:p>
          <a:p>
            <a:r>
              <a:rPr lang="vi-VN" sz="2200" dirty="0"/>
              <a:t>print("Tong cua a va b la:",a+b)</a:t>
            </a:r>
          </a:p>
          <a:p>
            <a:endParaRPr lang="vi-VN" sz="2200" dirty="0"/>
          </a:p>
          <a:p>
            <a:r>
              <a:rPr lang="vi-VN" sz="2200" dirty="0"/>
              <a:t>c=math.sqrt(b)</a:t>
            </a:r>
          </a:p>
          <a:p>
            <a:r>
              <a:rPr lang="vi-VN" sz="2200" dirty="0"/>
              <a:t>print("Căn bậc 2 của b là:",c)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727788" y="5322278"/>
            <a:ext cx="9041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* Các </a:t>
            </a:r>
            <a:r>
              <a:rPr lang="en-US" b="1" i="1" dirty="0"/>
              <a:t>câu lệnh khai báo có thể xuất hiện “đan xen” với các câu lệnh khác trong chương </a:t>
            </a:r>
            <a:r>
              <a:rPr lang="en-US" b="1" i="1" dirty="0" smtClean="0"/>
              <a:t>trình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920654" y="2096274"/>
            <a:ext cx="2271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 Các thành phần     của chương trình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55006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7" grpId="0"/>
      <p:bldP spid="29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3: Cấu trúc chương trình Python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475861" y="1105339"/>
            <a:ext cx="48815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3. Ví dụ chương trình đơn giản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0955" y="1601490"/>
            <a:ext cx="10433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</a:rPr>
              <a:t>Ví dụ 1</a:t>
            </a:r>
            <a:endParaRPr lang="en-US" sz="2200" b="1" u="sng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12631" y="2088052"/>
            <a:ext cx="6535615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print(“Xin chào các bạn”)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2679" y="2804301"/>
            <a:ext cx="10433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</a:rPr>
              <a:t>Ví dụ 2</a:t>
            </a:r>
            <a:endParaRPr lang="en-US" sz="2200" b="1" u="sng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12632" y="3354968"/>
            <a:ext cx="6535615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print(“Xin chào các bạn”)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print(“Chào mừng các bạn đến với lập trình Python”)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1" y="4489939"/>
            <a:ext cx="84171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Lưu ý:</a:t>
            </a:r>
          </a:p>
          <a:p>
            <a:r>
              <a:rPr lang="en-US" sz="2200" dirty="0" smtClean="0"/>
              <a:t>* Câu lệnh </a:t>
            </a:r>
            <a:r>
              <a:rPr lang="en-US" sz="2200" dirty="0"/>
              <a:t>trong Python mặc định xâu ký tự ở chuẩn unicode nên có thể </a:t>
            </a:r>
            <a:r>
              <a:rPr lang="en-US" sz="2200" dirty="0">
                <a:solidFill>
                  <a:srgbClr val="0070C0"/>
                </a:solidFill>
              </a:rPr>
              <a:t>gõ tiếng Việt có dấu thoải mái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28" name="TextBox 27"/>
          <p:cNvSpPr txBox="1"/>
          <p:nvPr/>
        </p:nvSpPr>
        <p:spPr>
          <a:xfrm>
            <a:off x="9923126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Cấu trúc chung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920654" y="2096274"/>
            <a:ext cx="2271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 Các thành phần     của chương trình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957919" y="2681049"/>
            <a:ext cx="2087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 Ví dụ chương trình đơn giản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281381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4: Một số kiểu dữ liệu chuẩn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475861" y="1105339"/>
            <a:ext cx="3252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Kiểu số nguyên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814" y="1688842"/>
            <a:ext cx="8437146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Kiểu số nguyên trong Python có tên gọi:  </a:t>
            </a:r>
            <a:r>
              <a:rPr lang="en-US" sz="2200" b="1" dirty="0" smtClean="0">
                <a:solidFill>
                  <a:srgbClr val="FF0000"/>
                </a:solidFill>
              </a:rPr>
              <a:t>int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Kiểu số nguyên trong </a:t>
            </a:r>
            <a:r>
              <a:rPr lang="en-US" sz="2200" dirty="0"/>
              <a:t>Python </a:t>
            </a:r>
            <a:r>
              <a:rPr lang="en-US" sz="2200" dirty="0">
                <a:solidFill>
                  <a:srgbClr val="0070C0"/>
                </a:solidFill>
              </a:rPr>
              <a:t>không giới hạn số ký tự mà chỉ phụ thuộc vào bộ nhớ máy tính</a:t>
            </a:r>
            <a:r>
              <a:rPr lang="en-US" sz="2200" dirty="0" smtClean="0">
                <a:solidFill>
                  <a:srgbClr val="0070C0"/>
                </a:solidFill>
              </a:rPr>
              <a:t>.</a:t>
            </a:r>
            <a:r>
              <a:rPr lang="en-US" sz="2200" dirty="0">
                <a:solidFill>
                  <a:srgbClr val="0070C0"/>
                </a:solidFill>
              </a:rPr>
              <a:t> </a:t>
            </a:r>
            <a:endParaRPr lang="en-US" sz="2200" dirty="0" smtClean="0">
              <a:solidFill>
                <a:srgbClr val="0070C0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Khi gán một giá trị là số nguyên cho một biến thì biến đó tự động được gán kiểu số nguyên.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343606" y="4528396"/>
            <a:ext cx="7565932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</a:rPr>
              <a:t>Ví dụ: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    b=120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 c=int(5.5)    # kỹ thuật ép kiểu, c sẽ có giá trị là 5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934849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Kiểu số nguyên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</p:spTree>
    <p:extLst>
      <p:ext uri="{BB962C8B-B14F-4D97-AF65-F5344CB8AC3E}">
        <p14:creationId xmlns:p14="http://schemas.microsoft.com/office/powerpoint/2010/main" val="422911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86211" y="109272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4: Một số kiểu dữ liệu chuẩn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475861" y="1105339"/>
            <a:ext cx="3252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Kiểu số thực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814" y="1688842"/>
            <a:ext cx="865749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Kiểu số thực trong Python có tên gọi:  </a:t>
            </a:r>
            <a:r>
              <a:rPr lang="en-US" sz="2200" b="1" dirty="0" smtClean="0">
                <a:solidFill>
                  <a:srgbClr val="FF0000"/>
                </a:solidFill>
              </a:rPr>
              <a:t>float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 smtClean="0"/>
              <a:t>Kiểu số thực trong </a:t>
            </a:r>
            <a:r>
              <a:rPr lang="en-US" sz="2200" dirty="0"/>
              <a:t>Python </a:t>
            </a:r>
            <a:r>
              <a:rPr lang="en-US" sz="2200" dirty="0" smtClean="0"/>
              <a:t>có </a:t>
            </a:r>
            <a:r>
              <a:rPr lang="en-US" sz="2200" dirty="0"/>
              <a:t>giới hạn số </a:t>
            </a:r>
            <a:r>
              <a:rPr lang="en-US" sz="2200" dirty="0" smtClean="0"/>
              <a:t>chữ số thập phân </a:t>
            </a:r>
            <a:r>
              <a:rPr lang="en-US" sz="2200" dirty="0" smtClean="0">
                <a:solidFill>
                  <a:srgbClr val="FF0000"/>
                </a:solidFill>
              </a:rPr>
              <a:t>tối đa là 15</a:t>
            </a:r>
            <a:r>
              <a:rPr lang="en-US" sz="2200" dirty="0"/>
              <a:t> </a:t>
            </a:r>
            <a:endParaRPr lang="en-US" sz="2200" dirty="0" smtClean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dirty="0"/>
              <a:t>Khi gán một giá trị là số </a:t>
            </a:r>
            <a:r>
              <a:rPr lang="en-US" sz="2200" dirty="0" smtClean="0"/>
              <a:t>thực </a:t>
            </a:r>
            <a:r>
              <a:rPr lang="en-US" sz="2200" dirty="0"/>
              <a:t>cho một biến thì biến đó tự động được gán kiểu số </a:t>
            </a:r>
            <a:r>
              <a:rPr lang="en-US" sz="2200" dirty="0" smtClean="0"/>
              <a:t>thực.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200" b="1" u="sng" dirty="0" smtClean="0">
                <a:solidFill>
                  <a:srgbClr val="FF0000"/>
                </a:solidFill>
              </a:rPr>
              <a:t>Ví dụ:</a:t>
            </a:r>
            <a:endParaRPr lang="en-US" sz="2200" b="1" u="sng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43606" y="4318425"/>
            <a:ext cx="7542486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     b=3.14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 c=float(5)    # kỹ thuật ép kiểu, c sẽ có giá trị là 5.0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34849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Kiểu số nguyên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958648" y="2073158"/>
            <a:ext cx="20282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 Kiểu số thực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1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4: Một số kiểu dữ liệu chuẩn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75861" y="1131437"/>
            <a:ext cx="3252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Kiểu kí tự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6814" y="1583335"/>
            <a:ext cx="8657494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200" dirty="0" smtClean="0"/>
              <a:t>Kiểu kí tự/xâu trong Python có tên gọi: </a:t>
            </a:r>
            <a:r>
              <a:rPr lang="en-US" sz="2200" b="1" dirty="0" smtClean="0">
                <a:solidFill>
                  <a:srgbClr val="FF0000"/>
                </a:solidFill>
              </a:rPr>
              <a:t>str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/>
              <a:t>Một ký tự </a:t>
            </a:r>
            <a:r>
              <a:rPr lang="en-US" sz="2400" dirty="0" smtClean="0"/>
              <a:t>được </a:t>
            </a:r>
            <a:r>
              <a:rPr lang="en-US" sz="2400" dirty="0"/>
              <a:t>coi như một xâu có độ dài bằng 1 trong </a:t>
            </a:r>
            <a:r>
              <a:rPr lang="en-US" sz="2400" dirty="0" smtClean="0"/>
              <a:t>Python.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 smtClean="0"/>
              <a:t>Kiểu </a:t>
            </a:r>
            <a:r>
              <a:rPr lang="en-US" sz="2400" dirty="0"/>
              <a:t>xâu </a:t>
            </a:r>
            <a:r>
              <a:rPr lang="en-US" sz="2400" dirty="0" smtClean="0"/>
              <a:t>trong Python </a:t>
            </a:r>
            <a:r>
              <a:rPr lang="en-US" sz="2400" dirty="0">
                <a:solidFill>
                  <a:srgbClr val="FF0000"/>
                </a:solidFill>
              </a:rPr>
              <a:t>không giới hạn độ dài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 smtClean="0"/>
              <a:t>Để biểu diễn các giá trị ký tự hay giá trị xâu, ta phải đặt giá trị đó trong </a:t>
            </a:r>
            <a:r>
              <a:rPr lang="en-US" sz="2400" dirty="0" smtClean="0">
                <a:solidFill>
                  <a:srgbClr val="FF0000"/>
                </a:solidFill>
              </a:rPr>
              <a:t>cặp nháy đơn hoặc cặp nháy kép.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b="1" u="sng" dirty="0" smtClean="0">
                <a:solidFill>
                  <a:srgbClr val="FF0000"/>
                </a:solidFill>
              </a:rPr>
              <a:t>Ví dụ: 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KITU=‘a’			st1=‘b’ 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XAU=“abc”			st2=“Ha Noi”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34849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Kiểu số nguyên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20654" y="2096274"/>
            <a:ext cx="2271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 Kiểu số thực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934850" y="2434828"/>
            <a:ext cx="2110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 Kiểu kí tự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60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4488" y="9754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4: Một số kiểu dữ liệu chuẩn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75861" y="1131437"/>
            <a:ext cx="3252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Kiểu logic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96814" y="1583335"/>
            <a:ext cx="8657494" cy="101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200" dirty="0" smtClean="0"/>
              <a:t>Kiểu logic trong Python có tên gọi: </a:t>
            </a:r>
            <a:r>
              <a:rPr lang="en-US" sz="2200" b="1" dirty="0" smtClean="0">
                <a:solidFill>
                  <a:srgbClr val="FF0000"/>
                </a:solidFill>
              </a:rPr>
              <a:t>bool</a:t>
            </a:r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2400" dirty="0" smtClean="0"/>
              <a:t>Kiểu </a:t>
            </a:r>
            <a:r>
              <a:rPr lang="en-US" sz="2400" dirty="0"/>
              <a:t>logic </a:t>
            </a:r>
            <a:r>
              <a:rPr lang="en-US" sz="2400" dirty="0" smtClean="0"/>
              <a:t>có </a:t>
            </a:r>
            <a:r>
              <a:rPr lang="en-US" sz="2400" dirty="0"/>
              <a:t>giá trị </a:t>
            </a:r>
            <a:r>
              <a:rPr lang="en-US" sz="2400" dirty="0">
                <a:solidFill>
                  <a:srgbClr val="FF0000"/>
                </a:solidFill>
              </a:rPr>
              <a:t>True hoặc False</a:t>
            </a:r>
            <a:endParaRPr lang="en-US" sz="2200" b="1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3607" y="3015315"/>
            <a:ext cx="4599993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u="sng" dirty="0" smtClean="0">
                <a:solidFill>
                  <a:srgbClr val="FF0000"/>
                </a:solidFill>
              </a:rPr>
              <a:t>Ví dụ: 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  </a:t>
            </a:r>
            <a:r>
              <a:rPr lang="en-US" sz="2200" dirty="0" smtClean="0">
                <a:solidFill>
                  <a:srgbClr val="FF0000"/>
                </a:solidFill>
              </a:rPr>
              <a:t>x=True</a:t>
            </a:r>
          </a:p>
          <a:p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    y=False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934849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Kiểu số nguyên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920654" y="2096274"/>
            <a:ext cx="2271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 Kiểu số thực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958647" y="2466425"/>
            <a:ext cx="2271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 Kiểu ký tự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909522" y="2784482"/>
            <a:ext cx="2135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4. Kiểu logic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8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49628" y="113119"/>
            <a:ext cx="9725891" cy="5835533"/>
          </a:xfrm>
          <a:prstGeom prst="flowChartProcess">
            <a:avLst/>
          </a:prstGeom>
          <a:solidFill>
            <a:schemeClr val="lt1"/>
          </a:solidFill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9629" y="6158204"/>
            <a:ext cx="11895513" cy="591731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58647" y="133006"/>
            <a:ext cx="2086495" cy="1229264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58646" y="1688842"/>
            <a:ext cx="2086495" cy="4194026"/>
          </a:xfrm>
          <a:prstGeom prst="rect">
            <a:avLst/>
          </a:prstGeom>
          <a:noFill/>
          <a:ln w="28575" cap="sq">
            <a:solidFill>
              <a:srgbClr val="00B0F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6910" y="195942"/>
            <a:ext cx="1969965" cy="1108105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9958646" y="1579930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958646" y="5882868"/>
            <a:ext cx="2086495" cy="13690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49629" y="5886010"/>
            <a:ext cx="9725891" cy="129182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892490" y="6340778"/>
            <a:ext cx="0" cy="246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7788" y="354426"/>
            <a:ext cx="9041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4: Một số kiểu dữ liệu chuẩn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70587" y="396213"/>
            <a:ext cx="2146040" cy="709126"/>
            <a:chOff x="270587" y="396213"/>
            <a:chExt cx="2146040" cy="7091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70587" y="816091"/>
              <a:ext cx="214604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5861" y="396213"/>
              <a:ext cx="0" cy="709126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4067907" y="1186717"/>
            <a:ext cx="1711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TÓM TẮT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6108" y="3177873"/>
            <a:ext cx="38165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+Kiểu số nguyên:  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81912" y="3858420"/>
            <a:ext cx="36162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+ Kiểu số thực:      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float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84737" y="4507571"/>
            <a:ext cx="3367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+ Kiểu ký tự:         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5867" y="5120508"/>
            <a:ext cx="35619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+ Kiểu logic:          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bool 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61645" y="1688056"/>
            <a:ext cx="81240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+ Cấu trúc chung</a:t>
            </a:r>
          </a:p>
          <a:p>
            <a:endParaRPr lang="en-US" sz="1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/>
              <a:t>		</a:t>
            </a:r>
            <a:r>
              <a:rPr lang="en-US" sz="2400" b="1" dirty="0" smtClean="0"/>
              <a:t>[&lt;Phần khai báo&gt;]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	      &lt;Phần thân&gt;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9934849" y="1734604"/>
            <a:ext cx="1996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1. Kiểu số nguyên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920654" y="2096274"/>
            <a:ext cx="2271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2. Kiểu số thực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958647" y="2466425"/>
            <a:ext cx="2271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3. Kiểu ký tự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378437" y="895725"/>
            <a:ext cx="124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Tin học 11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16909" y="6238625"/>
            <a:ext cx="196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Nguyễn Hữu Hào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909522" y="2784482"/>
            <a:ext cx="2135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4. Kiểu logic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29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799</Words>
  <Application>Microsoft Office PowerPoint</Application>
  <PresentationFormat>Custom</PresentationFormat>
  <Paragraphs>121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103</cp:revision>
  <dcterms:created xsi:type="dcterms:W3CDTF">2021-07-24T15:04:47Z</dcterms:created>
  <dcterms:modified xsi:type="dcterms:W3CDTF">2021-10-11T13:22:31Z</dcterms:modified>
</cp:coreProperties>
</file>